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3" r:id="rId4"/>
    <p:sldId id="261" r:id="rId5"/>
    <p:sldId id="257" r:id="rId6"/>
    <p:sldId id="258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CC99"/>
    <a:srgbClr val="FFCC66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Relationship Id="rId9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DC1D17-4021-4E64-933D-CAFD1F6D7D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1470025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/>
              <a:t>Формирование функциональной грамотности на уроках ИЗО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F175BD-70AE-41EF-8C43-9CFEA94220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solidFill>
            <a:srgbClr val="FFFFCC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/>
              <a:t>Подготовил учитель ИЗО МБОУ СОШ №3 Гончарова Н.В.</a:t>
            </a:r>
          </a:p>
          <a:p>
            <a:r>
              <a:rPr lang="ru-RU" dirty="0"/>
              <a:t>Март 2022</a:t>
            </a:r>
          </a:p>
        </p:txBody>
      </p:sp>
    </p:spTree>
    <p:extLst>
      <p:ext uri="{BB962C8B-B14F-4D97-AF65-F5344CB8AC3E}">
        <p14:creationId xmlns:p14="http://schemas.microsoft.com/office/powerpoint/2010/main" val="189369596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>
            <a:extLst>
              <a:ext uri="{FF2B5EF4-FFF2-40B4-BE49-F238E27FC236}">
                <a16:creationId xmlns:a16="http://schemas.microsoft.com/office/drawing/2014/main" id="{33A5AD33-204C-4885-8153-EA71FD44E165}"/>
              </a:ext>
            </a:extLst>
          </p:cNvPr>
          <p:cNvSpPr/>
          <p:nvPr/>
        </p:nvSpPr>
        <p:spPr>
          <a:xfrm>
            <a:off x="539552" y="-9033"/>
            <a:ext cx="8064896" cy="61264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Проектная деятельность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68BD91-3144-42E6-820A-9530360D67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00" b="34251"/>
          <a:stretch/>
        </p:blipFill>
        <p:spPr>
          <a:xfrm>
            <a:off x="215516" y="4005064"/>
            <a:ext cx="8712968" cy="2401478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F41F1BD-3484-4802-ABAF-3EA921C57871}"/>
              </a:ext>
            </a:extLst>
          </p:cNvPr>
          <p:cNvSpPr/>
          <p:nvPr/>
        </p:nvSpPr>
        <p:spPr>
          <a:xfrm>
            <a:off x="539552" y="836712"/>
            <a:ext cx="8064896" cy="3416320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	Перспективным, в плане повышения уровня функциональной грамотности, является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проектная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и исследовательская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деятельность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  Она позволяет эффективно развивать критическое мышление, исследовательские способности аудитории, активизировать творческие способности и творческую деятельность обучающихся. Сегодня метод проектов становится интегрированным компонентом современной системы образования.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6047031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роцесс 2">
            <a:extLst>
              <a:ext uri="{FF2B5EF4-FFF2-40B4-BE49-F238E27FC236}">
                <a16:creationId xmlns:a16="http://schemas.microsoft.com/office/drawing/2014/main" id="{0DA5C9E8-0BF8-4416-B7FB-6B922534B233}"/>
              </a:ext>
            </a:extLst>
          </p:cNvPr>
          <p:cNvSpPr/>
          <p:nvPr/>
        </p:nvSpPr>
        <p:spPr>
          <a:xfrm>
            <a:off x="539552" y="-9033"/>
            <a:ext cx="8064896" cy="61264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Проектная деятельность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CF5FFA-8CE6-4E25-BEF6-8FB4B125A3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39" b="16076"/>
          <a:stretch/>
        </p:blipFill>
        <p:spPr>
          <a:xfrm>
            <a:off x="36729" y="3268980"/>
            <a:ext cx="8787009" cy="35643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5238C8-4137-4D4A-84F3-9603ED94F0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25" r="17713" b="74150"/>
          <a:stretch/>
        </p:blipFill>
        <p:spPr>
          <a:xfrm>
            <a:off x="1671226" y="725853"/>
            <a:ext cx="5801547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158605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1F4CC7-B2CC-4F49-BBFD-8C07E040E8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2"/>
          <a:stretch/>
        </p:blipFill>
        <p:spPr>
          <a:xfrm>
            <a:off x="521898" y="1138436"/>
            <a:ext cx="8165258" cy="4810844"/>
          </a:xfrm>
          <a:prstGeom prst="rect">
            <a:avLst/>
          </a:prstGeom>
        </p:spPr>
      </p:pic>
      <p:sp>
        <p:nvSpPr>
          <p:cNvPr id="4" name="Блок-схема: процесс 3">
            <a:extLst>
              <a:ext uri="{FF2B5EF4-FFF2-40B4-BE49-F238E27FC236}">
                <a16:creationId xmlns:a16="http://schemas.microsoft.com/office/drawing/2014/main" id="{6E8C0098-20ED-4CB2-80DB-6B26E4915902}"/>
              </a:ext>
            </a:extLst>
          </p:cNvPr>
          <p:cNvSpPr/>
          <p:nvPr/>
        </p:nvSpPr>
        <p:spPr>
          <a:xfrm>
            <a:off x="539552" y="-9033"/>
            <a:ext cx="8064896" cy="61264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Проектная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787777949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роцесс 1">
            <a:extLst>
              <a:ext uri="{FF2B5EF4-FFF2-40B4-BE49-F238E27FC236}">
                <a16:creationId xmlns:a16="http://schemas.microsoft.com/office/drawing/2014/main" id="{492DC318-3BB9-413E-A0F7-265E6690079D}"/>
              </a:ext>
            </a:extLst>
          </p:cNvPr>
          <p:cNvSpPr/>
          <p:nvPr/>
        </p:nvSpPr>
        <p:spPr>
          <a:xfrm>
            <a:off x="539552" y="-9033"/>
            <a:ext cx="8064896" cy="61264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Проектная деятельность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EC91C03-CC85-4DA5-BEE7-9D09519BCB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6"/>
          <a:stretch/>
        </p:blipFill>
        <p:spPr>
          <a:xfrm>
            <a:off x="50479" y="662976"/>
            <a:ext cx="3292159" cy="211316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AEBF713-98BF-486F-90F8-9159E1070A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3" t="23995"/>
          <a:stretch/>
        </p:blipFill>
        <p:spPr>
          <a:xfrm>
            <a:off x="3349994" y="2725197"/>
            <a:ext cx="2285207" cy="272077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B92AC18-5135-4BD9-9AC3-3E8275D534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98"/>
          <a:stretch/>
        </p:blipFill>
        <p:spPr>
          <a:xfrm>
            <a:off x="5707215" y="610636"/>
            <a:ext cx="3419872" cy="217252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09B150A-F6BA-42A0-B0B9-75106777131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3"/>
          <a:stretch/>
        </p:blipFill>
        <p:spPr>
          <a:xfrm>
            <a:off x="176011" y="2607399"/>
            <a:ext cx="3245022" cy="22694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78CCE4-F708-49D2-A3F6-B0E16C701DB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07"/>
          <a:stretch/>
        </p:blipFill>
        <p:spPr>
          <a:xfrm>
            <a:off x="0" y="4610753"/>
            <a:ext cx="3656618" cy="218555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4992FF8-5855-431A-8281-E15F2D36EC5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95" r="3865"/>
          <a:stretch/>
        </p:blipFill>
        <p:spPr>
          <a:xfrm>
            <a:off x="5419128" y="4569630"/>
            <a:ext cx="3626688" cy="223250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951BD76-A8B4-46D6-A23B-A7730CCE2DC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1" t="-12383" r="1428" b="12383"/>
          <a:stretch/>
        </p:blipFill>
        <p:spPr>
          <a:xfrm>
            <a:off x="3472056" y="663182"/>
            <a:ext cx="2090430" cy="194421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5A219F9-46B8-4B8E-BDA6-65DAF6A9489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09"/>
          <a:stretch/>
        </p:blipFill>
        <p:spPr>
          <a:xfrm>
            <a:off x="5613510" y="2746401"/>
            <a:ext cx="3315573" cy="200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148561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5BCB739-CB41-4BEE-88DE-E9DC3C10D837}"/>
              </a:ext>
            </a:extLst>
          </p:cNvPr>
          <p:cNvSpPr/>
          <p:nvPr/>
        </p:nvSpPr>
        <p:spPr>
          <a:xfrm>
            <a:off x="426012" y="598686"/>
            <a:ext cx="8291976" cy="3416320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процессе изобразительной деятельности учащиеся усваивают графические и живописные умения и навыки, учатся наблюдать, анализировать предметы и явления окружающего мира. Таким образом, учебный предмет изобразительное искусство служит эффективным средством познания действительности и одновременно помогает развитию и формированию зрительных восприятий, воображения, пространственных представлений, памяти, чувств и других психических процессов.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CB6760-C902-49D6-AC65-F120BC30E2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68"/>
          <a:stretch/>
        </p:blipFill>
        <p:spPr>
          <a:xfrm>
            <a:off x="2483768" y="4082516"/>
            <a:ext cx="4176464" cy="228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0906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C285BD-29BC-442B-A0C9-53B80B201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53022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/>
              <a:t>Функциональная  грамотность включает в себя следующие компетенции:</a:t>
            </a:r>
          </a:p>
        </p:txBody>
      </p:sp>
      <p:sp>
        <p:nvSpPr>
          <p:cNvPr id="3" name="Стрелка: пятиугольник 2">
            <a:extLst>
              <a:ext uri="{FF2B5EF4-FFF2-40B4-BE49-F238E27FC236}">
                <a16:creationId xmlns:a16="http://schemas.microsoft.com/office/drawing/2014/main" id="{5E8F627D-7FBD-4F3B-B864-46F87C0822EB}"/>
              </a:ext>
            </a:extLst>
          </p:cNvPr>
          <p:cNvSpPr/>
          <p:nvPr/>
        </p:nvSpPr>
        <p:spPr>
          <a:xfrm>
            <a:off x="457200" y="1341662"/>
            <a:ext cx="4269160" cy="792088"/>
          </a:xfrm>
          <a:prstGeom prst="homePlate">
            <a:avLst/>
          </a:prstGeom>
          <a:solidFill>
            <a:srgbClr val="FFFFC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Читательскую грамотность</a:t>
            </a:r>
          </a:p>
        </p:txBody>
      </p:sp>
      <p:sp>
        <p:nvSpPr>
          <p:cNvPr id="4" name="Стрелка: пятиугольник 3">
            <a:extLst>
              <a:ext uri="{FF2B5EF4-FFF2-40B4-BE49-F238E27FC236}">
                <a16:creationId xmlns:a16="http://schemas.microsoft.com/office/drawing/2014/main" id="{6576EA63-57E5-4A48-98C0-E1B6FEC0B32C}"/>
              </a:ext>
            </a:extLst>
          </p:cNvPr>
          <p:cNvSpPr/>
          <p:nvPr/>
        </p:nvSpPr>
        <p:spPr>
          <a:xfrm>
            <a:off x="878941" y="2216682"/>
            <a:ext cx="4773179" cy="792088"/>
          </a:xfrm>
          <a:prstGeom prst="homePlate">
            <a:avLst/>
          </a:prstGeom>
          <a:solidFill>
            <a:srgbClr val="FFFFC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Математическую  грамотность</a:t>
            </a:r>
          </a:p>
        </p:txBody>
      </p:sp>
      <p:sp>
        <p:nvSpPr>
          <p:cNvPr id="5" name="Стрелка: пятиугольник 4">
            <a:extLst>
              <a:ext uri="{FF2B5EF4-FFF2-40B4-BE49-F238E27FC236}">
                <a16:creationId xmlns:a16="http://schemas.microsoft.com/office/drawing/2014/main" id="{4A27752C-F248-479E-B27B-88A4EA3C5E58}"/>
              </a:ext>
            </a:extLst>
          </p:cNvPr>
          <p:cNvSpPr/>
          <p:nvPr/>
        </p:nvSpPr>
        <p:spPr>
          <a:xfrm>
            <a:off x="1403648" y="3091702"/>
            <a:ext cx="4989203" cy="792088"/>
          </a:xfrm>
          <a:prstGeom prst="homePlate">
            <a:avLst/>
          </a:prstGeom>
          <a:solidFill>
            <a:srgbClr val="FFFFC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Естественно-научную грамотность</a:t>
            </a:r>
          </a:p>
        </p:txBody>
      </p:sp>
      <p:sp>
        <p:nvSpPr>
          <p:cNvPr id="6" name="Стрелка: пятиугольник 5">
            <a:extLst>
              <a:ext uri="{FF2B5EF4-FFF2-40B4-BE49-F238E27FC236}">
                <a16:creationId xmlns:a16="http://schemas.microsoft.com/office/drawing/2014/main" id="{BF42FA7A-42F4-47C2-9662-4A26E93B6D83}"/>
              </a:ext>
            </a:extLst>
          </p:cNvPr>
          <p:cNvSpPr/>
          <p:nvPr/>
        </p:nvSpPr>
        <p:spPr>
          <a:xfrm>
            <a:off x="2123728" y="3952282"/>
            <a:ext cx="5256584" cy="792088"/>
          </a:xfrm>
          <a:prstGeom prst="homePlate">
            <a:avLst/>
          </a:prstGeom>
          <a:solidFill>
            <a:srgbClr val="FFFFC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Финансовую грамотность</a:t>
            </a:r>
          </a:p>
        </p:txBody>
      </p:sp>
      <p:sp>
        <p:nvSpPr>
          <p:cNvPr id="7" name="Стрелка: пятиугольник 6">
            <a:extLst>
              <a:ext uri="{FF2B5EF4-FFF2-40B4-BE49-F238E27FC236}">
                <a16:creationId xmlns:a16="http://schemas.microsoft.com/office/drawing/2014/main" id="{F2E68D72-44BB-4779-AF49-714F599FA832}"/>
              </a:ext>
            </a:extLst>
          </p:cNvPr>
          <p:cNvSpPr/>
          <p:nvPr/>
        </p:nvSpPr>
        <p:spPr>
          <a:xfrm>
            <a:off x="2852882" y="4820252"/>
            <a:ext cx="5256584" cy="792088"/>
          </a:xfrm>
          <a:prstGeom prst="homePlate">
            <a:avLst/>
          </a:prstGeom>
          <a:solidFill>
            <a:srgbClr val="FFFFC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Глобальные компетенции</a:t>
            </a:r>
          </a:p>
        </p:txBody>
      </p:sp>
      <p:sp>
        <p:nvSpPr>
          <p:cNvPr id="8" name="Стрелка: пятиугольник 7">
            <a:extLst>
              <a:ext uri="{FF2B5EF4-FFF2-40B4-BE49-F238E27FC236}">
                <a16:creationId xmlns:a16="http://schemas.microsoft.com/office/drawing/2014/main" id="{2D7E48C8-25C6-48B2-AACC-D79E79298638}"/>
              </a:ext>
            </a:extLst>
          </p:cNvPr>
          <p:cNvSpPr/>
          <p:nvPr/>
        </p:nvSpPr>
        <p:spPr>
          <a:xfrm>
            <a:off x="3430216" y="5688222"/>
            <a:ext cx="5256584" cy="792088"/>
          </a:xfrm>
          <a:prstGeom prst="homePlate">
            <a:avLst/>
          </a:prstGeom>
          <a:solidFill>
            <a:srgbClr val="FFFFC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Креативное мышление</a:t>
            </a:r>
          </a:p>
        </p:txBody>
      </p:sp>
    </p:spTree>
    <p:extLst>
      <p:ext uri="{BB962C8B-B14F-4D97-AF65-F5344CB8AC3E}">
        <p14:creationId xmlns:p14="http://schemas.microsoft.com/office/powerpoint/2010/main" val="47696821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D9334C-CE7E-4CC3-BD55-9D4D74138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3096344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/>
              <a:t>Чем могу помочь я, как учитель изобразительного искусства, обучающимся для формирования функциональной грамотности учащихся? </a:t>
            </a:r>
          </a:p>
        </p:txBody>
      </p:sp>
      <p:sp>
        <p:nvSpPr>
          <p:cNvPr id="3" name="Стрелка: пятиугольник 2">
            <a:extLst>
              <a:ext uri="{FF2B5EF4-FFF2-40B4-BE49-F238E27FC236}">
                <a16:creationId xmlns:a16="http://schemas.microsoft.com/office/drawing/2014/main" id="{38D47B03-BAE7-41A5-BACB-0791ADE538A8}"/>
              </a:ext>
            </a:extLst>
          </p:cNvPr>
          <p:cNvSpPr/>
          <p:nvPr/>
        </p:nvSpPr>
        <p:spPr>
          <a:xfrm>
            <a:off x="1943708" y="4185084"/>
            <a:ext cx="5148572" cy="792088"/>
          </a:xfrm>
          <a:prstGeom prst="homePlate">
            <a:avLst>
              <a:gd name="adj" fmla="val 0"/>
            </a:avLst>
          </a:prstGeom>
          <a:solidFill>
            <a:srgbClr val="FFFF99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Читательская грамотность</a:t>
            </a:r>
          </a:p>
        </p:txBody>
      </p:sp>
      <p:sp>
        <p:nvSpPr>
          <p:cNvPr id="4" name="Стрелка: пятиугольник 3">
            <a:extLst>
              <a:ext uri="{FF2B5EF4-FFF2-40B4-BE49-F238E27FC236}">
                <a16:creationId xmlns:a16="http://schemas.microsoft.com/office/drawing/2014/main" id="{98AE22CC-D1C1-4328-8C15-4148683F0A48}"/>
              </a:ext>
            </a:extLst>
          </p:cNvPr>
          <p:cNvSpPr/>
          <p:nvPr/>
        </p:nvSpPr>
        <p:spPr>
          <a:xfrm>
            <a:off x="1943708" y="5373216"/>
            <a:ext cx="5148572" cy="792088"/>
          </a:xfrm>
          <a:prstGeom prst="homePlate">
            <a:avLst>
              <a:gd name="adj" fmla="val 0"/>
            </a:avLst>
          </a:prstGeom>
          <a:solidFill>
            <a:srgbClr val="FFFF99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Креативное мышление</a:t>
            </a:r>
          </a:p>
        </p:txBody>
      </p:sp>
    </p:spTree>
    <p:extLst>
      <p:ext uri="{BB962C8B-B14F-4D97-AF65-F5344CB8AC3E}">
        <p14:creationId xmlns:p14="http://schemas.microsoft.com/office/powerpoint/2010/main" val="297782154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2B07F7-919A-4283-91F2-3BAB3188A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788" y="260648"/>
            <a:ext cx="9144000" cy="922114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dirty="0"/>
              <a:t>Читательская грамотность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F3F63CE-B5FB-4BCA-8BBD-FE4C9D9BFA4A}"/>
              </a:ext>
            </a:extLst>
          </p:cNvPr>
          <p:cNvSpPr/>
          <p:nvPr/>
        </p:nvSpPr>
        <p:spPr>
          <a:xfrm>
            <a:off x="791580" y="1550120"/>
            <a:ext cx="7560840" cy="3757760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Читательская грамотность</a:t>
            </a:r>
            <a:r>
              <a:rPr lang="ru-RU" sz="28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это способность к чтению и пониманию учебных текстов, умение извлекать информацию из текста, интерпретировать, использовать ее при решении учебных, учебно-практических задач и в повседневной жизни.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Читательская грамотность – это базовый навык функциональной грамотности.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1648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AD6C7B6-797D-4481-8C46-BB2C42A55CC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" t="36814" r="3571"/>
          <a:stretch/>
        </p:blipFill>
        <p:spPr>
          <a:xfrm>
            <a:off x="109117" y="2496347"/>
            <a:ext cx="4462443" cy="2257897"/>
          </a:xfrm>
          <a:prstGeom prst="rect">
            <a:avLst/>
          </a:prstGeom>
        </p:spPr>
      </p:pic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776810BE-A96F-4352-85EA-7454ED40204D}"/>
              </a:ext>
            </a:extLst>
          </p:cNvPr>
          <p:cNvSpPr/>
          <p:nvPr/>
        </p:nvSpPr>
        <p:spPr>
          <a:xfrm>
            <a:off x="4043119" y="704011"/>
            <a:ext cx="4849361" cy="301364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sz="2400" u="sng" dirty="0">
                <a:solidFill>
                  <a:schemeClr val="accent2">
                    <a:lumMod val="50000"/>
                  </a:schemeClr>
                </a:solidFill>
              </a:rPr>
              <a:t>Цель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: смысловая догадка о возможном содержании текста на основе его заглавия.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 Предлагаю ученикам прочитать заглавие текста (тема урока), рассмотреть иллюстрации и предположить, о чем пойдет речь. </a:t>
            </a:r>
          </a:p>
        </p:txBody>
      </p:sp>
      <p:sp>
        <p:nvSpPr>
          <p:cNvPr id="15" name="Стрелка: пятиугольник 14">
            <a:extLst>
              <a:ext uri="{FF2B5EF4-FFF2-40B4-BE49-F238E27FC236}">
                <a16:creationId xmlns:a16="http://schemas.microsoft.com/office/drawing/2014/main" id="{ABD97EB4-56AC-41A9-958A-B0F289A3C357}"/>
              </a:ext>
            </a:extLst>
          </p:cNvPr>
          <p:cNvSpPr/>
          <p:nvPr/>
        </p:nvSpPr>
        <p:spPr>
          <a:xfrm>
            <a:off x="404150" y="929181"/>
            <a:ext cx="3601431" cy="1264733"/>
          </a:xfrm>
          <a:prstGeom prst="homePlate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Прием «Смысловая догадка»</a:t>
            </a:r>
          </a:p>
          <a:p>
            <a:pPr algn="ctr"/>
            <a:endParaRPr lang="ru-RU" i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Блок-схема: процесс 1"/>
          <p:cNvSpPr/>
          <p:nvPr/>
        </p:nvSpPr>
        <p:spPr>
          <a:xfrm>
            <a:off x="539551" y="19979"/>
            <a:ext cx="8064897" cy="61264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Этап урока: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ориентировочный этап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Стрелка: пятиугольник 12">
            <a:extLst>
              <a:ext uri="{FF2B5EF4-FFF2-40B4-BE49-F238E27FC236}">
                <a16:creationId xmlns:a16="http://schemas.microsoft.com/office/drawing/2014/main" id="{47A9706A-4D75-4E12-A5F7-7BA38CA6CCF3}"/>
              </a:ext>
            </a:extLst>
          </p:cNvPr>
          <p:cNvSpPr/>
          <p:nvPr/>
        </p:nvSpPr>
        <p:spPr>
          <a:xfrm>
            <a:off x="404150" y="4985703"/>
            <a:ext cx="3600008" cy="1166217"/>
          </a:xfrm>
          <a:prstGeom prst="homePlate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Прием</a:t>
            </a:r>
          </a:p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«Ключевые слова»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00D6CCA2-7203-4B95-8127-ABCCE20A0F7A}"/>
              </a:ext>
            </a:extLst>
          </p:cNvPr>
          <p:cNvSpPr/>
          <p:nvPr/>
        </p:nvSpPr>
        <p:spPr>
          <a:xfrm>
            <a:off x="4084887" y="3789040"/>
            <a:ext cx="4807594" cy="30689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2400" u="sng" dirty="0">
                <a:solidFill>
                  <a:schemeClr val="accent6">
                    <a:lumMod val="50000"/>
                  </a:schemeClr>
                </a:solidFill>
              </a:rPr>
              <a:t>Цель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: нахождение слов, раскрывающих содержание текста.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 Предлагаю ученикам почитать стихотворение и найти слова, которые помогают понять особенности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</a:rPr>
              <a:t>павловопосадского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 платка.</a:t>
            </a:r>
          </a:p>
        </p:txBody>
      </p:sp>
    </p:spTree>
    <p:extLst>
      <p:ext uri="{BB962C8B-B14F-4D97-AF65-F5344CB8AC3E}">
        <p14:creationId xmlns:p14="http://schemas.microsoft.com/office/powerpoint/2010/main" val="239040825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3DFAEF7-546B-4923-9090-97009C1410B7}"/>
              </a:ext>
            </a:extLst>
          </p:cNvPr>
          <p:cNvSpPr txBox="1"/>
          <p:nvPr/>
        </p:nvSpPr>
        <p:spPr>
          <a:xfrm>
            <a:off x="827584" y="249864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/>
          </a:p>
        </p:txBody>
      </p:sp>
      <p:sp>
        <p:nvSpPr>
          <p:cNvPr id="22" name="Стрелка: пятиугольник 21">
            <a:extLst>
              <a:ext uri="{FF2B5EF4-FFF2-40B4-BE49-F238E27FC236}">
                <a16:creationId xmlns:a16="http://schemas.microsoft.com/office/drawing/2014/main" id="{0E095B5D-E8A9-47CC-8A89-A167B68CACB9}"/>
              </a:ext>
            </a:extLst>
          </p:cNvPr>
          <p:cNvSpPr/>
          <p:nvPr/>
        </p:nvSpPr>
        <p:spPr>
          <a:xfrm>
            <a:off x="539552" y="745415"/>
            <a:ext cx="3468164" cy="1166217"/>
          </a:xfrm>
          <a:prstGeom prst="homePlate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Прием</a:t>
            </a:r>
          </a:p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«Ключевые слова»</a:t>
            </a: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539552" y="-9033"/>
            <a:ext cx="8064896" cy="61264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Этап урока: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открытие нового знания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4DC2B22-59DB-4F87-8862-DDA643C744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2284503"/>
            <a:ext cx="4427984" cy="3320988"/>
          </a:xfrm>
          <a:prstGeom prst="rect">
            <a:avLst/>
          </a:prstGeom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B11DFD51-7E99-4CA3-ADA4-C976CE2E2A9C}"/>
              </a:ext>
            </a:extLst>
          </p:cNvPr>
          <p:cNvSpPr/>
          <p:nvPr/>
        </p:nvSpPr>
        <p:spPr>
          <a:xfrm>
            <a:off x="4493783" y="1252509"/>
            <a:ext cx="4427984" cy="484622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u="sng" dirty="0">
                <a:solidFill>
                  <a:schemeClr val="accent2">
                    <a:lumMod val="50000"/>
                  </a:schemeClr>
                </a:solidFill>
              </a:rPr>
              <a:t>Цель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: извлечение главной информации, разделение  на основную и второстепенную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dirty="0"/>
              <a:t> 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 Предлагаю ученикам найти в тексте учебника названия архитектурных сооружений (медресе, мечеть. минарет, мавзолей). Далее мы рассматриваем их назначение.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55461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031533F-5AB1-4746-B41F-90813684A5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94"/>
          <a:stretch/>
        </p:blipFill>
        <p:spPr>
          <a:xfrm>
            <a:off x="90046" y="2376304"/>
            <a:ext cx="4583207" cy="2708880"/>
          </a:xfrm>
          <a:prstGeom prst="rect">
            <a:avLst/>
          </a:prstGeom>
        </p:spPr>
      </p:pic>
      <p:sp>
        <p:nvSpPr>
          <p:cNvPr id="7" name="Блок-схема: процесс 6">
            <a:extLst>
              <a:ext uri="{FF2B5EF4-FFF2-40B4-BE49-F238E27FC236}">
                <a16:creationId xmlns:a16="http://schemas.microsoft.com/office/drawing/2014/main" id="{2F0BE448-E13D-4966-8425-70D6A32F2676}"/>
              </a:ext>
            </a:extLst>
          </p:cNvPr>
          <p:cNvSpPr/>
          <p:nvPr/>
        </p:nvSpPr>
        <p:spPr>
          <a:xfrm>
            <a:off x="539552" y="-9033"/>
            <a:ext cx="8064896" cy="612648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Этап урока: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актуализация знаний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Стрелка: пятиугольник 7">
            <a:extLst>
              <a:ext uri="{FF2B5EF4-FFF2-40B4-BE49-F238E27FC236}">
                <a16:creationId xmlns:a16="http://schemas.microsoft.com/office/drawing/2014/main" id="{3AD12C7E-5D78-4483-B83E-AC84C2CDC70E}"/>
              </a:ext>
            </a:extLst>
          </p:cNvPr>
          <p:cNvSpPr/>
          <p:nvPr/>
        </p:nvSpPr>
        <p:spPr>
          <a:xfrm>
            <a:off x="539552" y="906851"/>
            <a:ext cx="3468164" cy="1166217"/>
          </a:xfrm>
          <a:prstGeom prst="homePlate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Прием</a:t>
            </a:r>
          </a:p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«Маршрут»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AA2D394F-BADA-44B0-8532-3CE1E776BC6C}"/>
              </a:ext>
            </a:extLst>
          </p:cNvPr>
          <p:cNvSpPr/>
          <p:nvPr/>
        </p:nvSpPr>
        <p:spPr>
          <a:xfrm>
            <a:off x="4590147" y="2073068"/>
            <a:ext cx="4248514" cy="324579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u="sng" dirty="0">
                <a:solidFill>
                  <a:schemeClr val="accent2">
                    <a:lumMod val="50000"/>
                  </a:schemeClr>
                </a:solidFill>
              </a:rPr>
              <a:t>Цель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: составление последовательности выполнения практической работы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dirty="0"/>
              <a:t> 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  Учащиеся, опираясь на изображения в учебнике, составляют план действий по выполнению работы.   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54295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FCBC81-6221-4F34-89C0-B5EB0186E7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32"/>
          <a:stretch/>
        </p:blipFill>
        <p:spPr>
          <a:xfrm>
            <a:off x="404678" y="122364"/>
            <a:ext cx="6227091" cy="3122966"/>
          </a:xfrm>
          <a:prstGeom prst="rect">
            <a:avLst/>
          </a:prstGeom>
        </p:spPr>
      </p:pic>
      <p:sp>
        <p:nvSpPr>
          <p:cNvPr id="9" name="Блок-схема: документ 8">
            <a:extLst>
              <a:ext uri="{FF2B5EF4-FFF2-40B4-BE49-F238E27FC236}">
                <a16:creationId xmlns:a16="http://schemas.microsoft.com/office/drawing/2014/main" id="{0C1F7F39-B26A-4F9F-A87D-D1D12D4F0513}"/>
              </a:ext>
            </a:extLst>
          </p:cNvPr>
          <p:cNvSpPr/>
          <p:nvPr/>
        </p:nvSpPr>
        <p:spPr>
          <a:xfrm>
            <a:off x="398958" y="3350446"/>
            <a:ext cx="2186653" cy="849386"/>
          </a:xfrm>
          <a:prstGeom prst="flowChartDocumen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РЕЗУЛЬТАТ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E83D12-ECDD-4DD1-9CED-11004418A0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36"/>
          <a:stretch/>
        </p:blipFill>
        <p:spPr>
          <a:xfrm>
            <a:off x="2805056" y="1618614"/>
            <a:ext cx="5969821" cy="2895246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65DABE2-5049-4CE0-8732-2BAF6137EA5E}"/>
              </a:ext>
            </a:extLst>
          </p:cNvPr>
          <p:cNvSpPr/>
          <p:nvPr/>
        </p:nvSpPr>
        <p:spPr>
          <a:xfrm>
            <a:off x="1234021" y="4427312"/>
            <a:ext cx="7818860" cy="2308324"/>
          </a:xfrm>
          <a:prstGeom prst="rect">
            <a:avLst/>
          </a:prstGeom>
          <a:solidFill>
            <a:srgbClr val="FFCC66"/>
          </a:solidFill>
          <a:ln w="19050"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    этих    приемов    позволяет    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актуализировать    знания,     мотивировать последующую      деятельность,    активизировать познавательную деятельность учащихся, настроить их на работу, помогает правильно выполнить этапы, достичь положительного результата.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50138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2B07F7-919A-4283-91F2-3BAB3188A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788" y="260648"/>
            <a:ext cx="9144000" cy="922114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dirty="0"/>
              <a:t>Креативное мышление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F3F63CE-B5FB-4BCA-8BBD-FE4C9D9BFA4A}"/>
              </a:ext>
            </a:extLst>
          </p:cNvPr>
          <p:cNvSpPr/>
          <p:nvPr/>
        </p:nvSpPr>
        <p:spPr>
          <a:xfrm>
            <a:off x="771792" y="1844824"/>
            <a:ext cx="7560840" cy="3634200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2800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/>
              <a:t>Креативное мышление — </a:t>
            </a:r>
            <a:r>
              <a:rPr lang="ru-RU" sz="2800" dirty="0"/>
              <a:t>это способность продуктивно участвовать в процессе выработки, оценки и совершенствовании идей, направленных на получение инновационных и эффективных решений, и/или нового знания, и/или эффектного выражения воображения.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54342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237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Times New Roman</vt:lpstr>
      <vt:lpstr>Тема Office</vt:lpstr>
      <vt:lpstr>Формирование функциональной грамотности на уроках ИЗО</vt:lpstr>
      <vt:lpstr>Функциональная  грамотность включает в себя следующие компетенции:</vt:lpstr>
      <vt:lpstr>Чем могу помочь я, как учитель изобразительного искусства, обучающимся для формирования функциональной грамотности учащихся? </vt:lpstr>
      <vt:lpstr>Читательская грамотность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Креативное мышление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Читательская грамотность на уроках технологии</dc:title>
  <dc:creator>Екатерина</dc:creator>
  <cp:lastModifiedBy>Buk</cp:lastModifiedBy>
  <cp:revision>46</cp:revision>
  <dcterms:created xsi:type="dcterms:W3CDTF">2022-02-21T08:46:39Z</dcterms:created>
  <dcterms:modified xsi:type="dcterms:W3CDTF">2022-03-21T20:20:51Z</dcterms:modified>
</cp:coreProperties>
</file>